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1" r:id="rId8"/>
    <p:sldId id="272" r:id="rId9"/>
    <p:sldId id="273" r:id="rId10"/>
    <p:sldId id="260" r:id="rId11"/>
    <p:sldId id="274" r:id="rId12"/>
    <p:sldId id="262" r:id="rId13"/>
    <p:sldId id="261" r:id="rId14"/>
    <p:sldId id="263" r:id="rId15"/>
    <p:sldId id="264" r:id="rId16"/>
    <p:sldId id="275" r:id="rId17"/>
    <p:sldId id="266" r:id="rId18"/>
    <p:sldId id="276" r:id="rId19"/>
    <p:sldId id="277" r:id="rId20"/>
    <p:sldId id="267" r:id="rId21"/>
    <p:sldId id="268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65A"/>
    <a:srgbClr val="FF3300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7883AD-DFE1-424D-98BC-8A0EA6FC25D3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7204A9-0D40-432B-A300-04E287496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Welcome…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To American Government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077200" cy="3810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Itz sooo great to be here w/you…I am sooo pumped!!! Check out the Syllabus…itz a masterpiece…read it, then reread it, savor </a:t>
            </a:r>
            <a:r>
              <a:rPr lang="en-US" sz="4800" b="1" dirty="0" smtClean="0">
                <a:solidFill>
                  <a:srgbClr val="C00000"/>
                </a:solidFill>
              </a:rPr>
              <a:t>it, </a:t>
            </a:r>
            <a:r>
              <a:rPr lang="en-US" sz="4800" b="1" smtClean="0">
                <a:solidFill>
                  <a:srgbClr val="C00000"/>
                </a:solidFill>
              </a:rPr>
              <a:t>own it…</a:t>
            </a:r>
            <a:endParaRPr lang="en-US" sz="4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Read the syllabus: Part III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b="1" dirty="0" smtClean="0"/>
              <a:t>Philosophy versus pragmatism…whatz that mean?  </a:t>
            </a:r>
            <a:r>
              <a:rPr lang="en-US" sz="2800" b="1" i="1" dirty="0" smtClean="0">
                <a:solidFill>
                  <a:srgbClr val="C00000"/>
                </a:solidFill>
              </a:rPr>
              <a:t>Get your head out of the clouds…</a:t>
            </a:r>
            <a:r>
              <a:rPr lang="en-US" sz="2800" b="1" i="1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Notion of “Positive Contributions.” and Grading in the abstract. </a:t>
            </a:r>
          </a:p>
          <a:p>
            <a:r>
              <a:rPr lang="en-US" b="1" dirty="0" smtClean="0"/>
              <a:t>Progression versus stagnation. The course is in a continual state of evolution…so get involved…[Pluralistic]</a:t>
            </a:r>
          </a:p>
          <a:p>
            <a:r>
              <a:rPr lang="en-US" b="1" dirty="0" smtClean="0"/>
              <a:t>Demonstrate learning…Race day</a:t>
            </a:r>
          </a:p>
          <a:p>
            <a:r>
              <a:rPr lang="en-US" b="1" dirty="0" smtClean="0"/>
              <a:t>The EPI is the capstone event of the course.  </a:t>
            </a:r>
          </a:p>
          <a:p>
            <a:r>
              <a:rPr lang="en-US" b="1" dirty="0" smtClean="0"/>
              <a:t>The Esko Senior book Club…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Disclaimer…Beware of the Ideologue!!!!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 am a big ideas guy…somewhat of a disheveled dreamer which can drive concrete-sequential people nutz…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I am a </a:t>
            </a:r>
            <a:r>
              <a:rPr lang="en-US" sz="2800" b="1" dirty="0" smtClean="0">
                <a:solidFill>
                  <a:srgbClr val="C00000"/>
                </a:solidFill>
              </a:rPr>
              <a:t>social sciences guy </a:t>
            </a:r>
            <a:r>
              <a:rPr lang="en-US" sz="2800" b="1" dirty="0" smtClean="0">
                <a:solidFill>
                  <a:srgbClr val="0070C0"/>
                </a:solidFill>
              </a:rPr>
              <a:t>that celebrates the </a:t>
            </a:r>
            <a:r>
              <a:rPr lang="en-US" sz="2800" b="1" dirty="0" smtClean="0">
                <a:solidFill>
                  <a:srgbClr val="61665A"/>
                </a:solidFill>
              </a:rPr>
              <a:t>gray areas </a:t>
            </a:r>
            <a:r>
              <a:rPr lang="en-US" sz="2800" b="1" dirty="0" smtClean="0">
                <a:solidFill>
                  <a:srgbClr val="0070C0"/>
                </a:solidFill>
              </a:rPr>
              <a:t>of existence which is very hard on people who are hard core science/math types that see the world in a much more logical/rational way…</a:t>
            </a:r>
          </a:p>
          <a:p>
            <a:r>
              <a:rPr lang="en-US" sz="2800" b="1" dirty="0" smtClean="0"/>
              <a:t>Letz be honest: I am somewhat disorganized which can be tough for students that thrive on organized teachers…Please have mercy and please try and help me out…</a:t>
            </a:r>
            <a:endParaRPr 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 IV: How it plays out…Everyday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Top Political News Story [TPNS]: Introduce, discuss, ask questions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Quote of the day [QOD]: Introduce, discuss, ask questions</a:t>
            </a:r>
          </a:p>
          <a:p>
            <a:pPr lvl="1"/>
            <a:r>
              <a:rPr lang="en-US" b="1" dirty="0" smtClean="0"/>
              <a:t>Daily Political Lexicon [DPL]: Introduce, discuss, ask questions</a:t>
            </a:r>
          </a:p>
          <a:p>
            <a:pPr lvl="2"/>
            <a:r>
              <a:rPr lang="en-US" sz="2800" b="1" dirty="0" smtClean="0"/>
              <a:t>Keep a notebook with the above entered daily…turn into me at the end of each quarter for up to 15 extra credit points.  [for a total of 30 points for the semester…that is equivalent to 33% of a major test]. </a:t>
            </a:r>
            <a:r>
              <a:rPr lang="en-US" sz="28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ME OF THIS…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IV (cont.): How it typically works in a given week.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Mondays</a:t>
            </a:r>
            <a:r>
              <a:rPr lang="en-US" b="1" dirty="0" smtClean="0"/>
              <a:t>: View McLaughlin or BBC and discuss…Focus is on current events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Tuesdays</a:t>
            </a:r>
            <a:r>
              <a:rPr lang="en-US" b="1" dirty="0" smtClean="0"/>
              <a:t>: Press Conference Tuesdays: Read a current Op/Ed and discuss…</a:t>
            </a:r>
          </a:p>
          <a:p>
            <a:r>
              <a:rPr lang="en-US" b="1" u="sng" dirty="0" smtClean="0">
                <a:solidFill>
                  <a:srgbClr val="00B050"/>
                </a:solidFill>
              </a:rPr>
              <a:t>Wednesdays and Thursdays</a:t>
            </a:r>
            <a:r>
              <a:rPr lang="en-US" b="1" dirty="0" smtClean="0"/>
              <a:t>: Nuts and bolts…Test material…Power-point presentations…You listen, ask questions and take notes…</a:t>
            </a:r>
          </a:p>
          <a:p>
            <a:r>
              <a:rPr lang="en-US" b="1" u="sng" dirty="0" smtClean="0">
                <a:solidFill>
                  <a:srgbClr val="FF3300"/>
                </a:solidFill>
              </a:rPr>
              <a:t>Fridays</a:t>
            </a:r>
            <a:r>
              <a:rPr lang="en-US" b="1" dirty="0" smtClean="0"/>
              <a:t>: Political </a:t>
            </a:r>
            <a:r>
              <a:rPr lang="en-US" b="1" dirty="0"/>
              <a:t>C</a:t>
            </a:r>
            <a:r>
              <a:rPr lang="en-US" b="1" dirty="0" smtClean="0"/>
              <a:t>artoon Friday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V: </a:t>
            </a:r>
            <a:r>
              <a:rPr lang="en-US" dirty="0" smtClean="0"/>
              <a:t>G</a:t>
            </a:r>
            <a:r>
              <a:rPr lang="en-US" dirty="0" smtClean="0"/>
              <a:t>rading: Read it if you are a grade freak………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Read the syllabus, but in brief—</a:t>
            </a:r>
          </a:p>
          <a:p>
            <a:r>
              <a:rPr lang="en-US" b="1" dirty="0" smtClean="0"/>
              <a:t>A few graded homework assignments</a:t>
            </a:r>
          </a:p>
          <a:p>
            <a:r>
              <a:rPr lang="en-US" b="1" dirty="0" smtClean="0"/>
              <a:t>Graded roundtable discussions (on Tuesdays)</a:t>
            </a:r>
          </a:p>
          <a:p>
            <a:r>
              <a:rPr lang="en-US" b="1" dirty="0" smtClean="0"/>
              <a:t>Participation in a formalized debate</a:t>
            </a:r>
          </a:p>
          <a:p>
            <a:r>
              <a:rPr lang="en-US" b="1" dirty="0" smtClean="0"/>
              <a:t>Four or Five Major Tests based on Text Book/Lectures…M/C type w/ essays</a:t>
            </a:r>
          </a:p>
          <a:p>
            <a:r>
              <a:rPr lang="en-US" b="1" dirty="0" smtClean="0"/>
              <a:t>Esko Book Club for those seeking “A”s</a:t>
            </a:r>
          </a:p>
          <a:p>
            <a:r>
              <a:rPr lang="en-US" b="1" dirty="0" smtClean="0"/>
              <a:t>Intangibles…see 16 Habits Appendix III</a:t>
            </a:r>
          </a:p>
          <a:p>
            <a:r>
              <a:rPr lang="en-US" b="1" dirty="0" smtClean="0"/>
              <a:t>Final Test…mostly personal opinions</a:t>
            </a:r>
          </a:p>
          <a:p>
            <a:r>
              <a:rPr lang="en-US" b="1" dirty="0" smtClean="0"/>
              <a:t>Emerging Political Ideology Paper…Huge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VI: Attendance,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 here as much as </a:t>
            </a:r>
            <a:r>
              <a:rPr lang="en-US" sz="3600" b="1" dirty="0" smtClean="0">
                <a:solidFill>
                  <a:srgbClr val="0070C0"/>
                </a:solidFill>
              </a:rPr>
              <a:t>possible…be positive!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/>
              <a:t>The cell phone is a problem for the powers that be, so I don’t want to see </a:t>
            </a:r>
            <a:r>
              <a:rPr lang="en-US" sz="3600" b="1" dirty="0" smtClean="0"/>
              <a:t>them…it was kind of a problem in here last year with a few kids…</a:t>
            </a:r>
            <a:endParaRPr lang="en-US" sz="3600" b="1" dirty="0" smtClean="0"/>
          </a:p>
          <a:p>
            <a:r>
              <a:rPr lang="en-US" sz="3600" b="1" dirty="0" smtClean="0">
                <a:solidFill>
                  <a:srgbClr val="0070C0"/>
                </a:solidFill>
              </a:rPr>
              <a:t>No sitting on the cupboards…No sitting on the heater. No sitting on the cupboards…No sitting on the heater. </a:t>
            </a:r>
          </a:p>
          <a:p>
            <a:r>
              <a:rPr lang="en-US" sz="3600" b="1" dirty="0" smtClean="0"/>
              <a:t>No laptops on Wednesdays and </a:t>
            </a:r>
            <a:r>
              <a:rPr lang="en-US" sz="3600" b="1" dirty="0" smtClean="0"/>
              <a:t>Thursdays…Really a laptop is never needed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VII: “Merton drives me…”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When ever ya get more than three people together there are FIVE BASIC SOCIOLOGICAL FORCES at play…Like for example….RIGHT NOW!!!!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Power…traditional, charismatic, legal/rational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Culture…customs, materialism, social behaviors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Structure…how a group is arranged…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Social Action…</a:t>
            </a:r>
            <a:r>
              <a:rPr lang="en-US" b="1" u="sng" dirty="0" smtClean="0">
                <a:solidFill>
                  <a:srgbClr val="FFC000"/>
                </a:solidFill>
              </a:rPr>
              <a:t>conscious</a:t>
            </a:r>
            <a:r>
              <a:rPr lang="en-US" b="1" dirty="0" smtClean="0">
                <a:solidFill>
                  <a:srgbClr val="FFC000"/>
                </a:solidFill>
              </a:rPr>
              <a:t> cause and effect</a:t>
            </a:r>
          </a:p>
          <a:p>
            <a:r>
              <a:rPr lang="en-US" b="1" dirty="0" smtClean="0">
                <a:solidFill>
                  <a:srgbClr val="61665A"/>
                </a:solidFill>
              </a:rPr>
              <a:t>Functional Integration…degrees of</a:t>
            </a:r>
            <a:endParaRPr lang="en-US" b="1" dirty="0">
              <a:solidFill>
                <a:srgbClr val="61665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Part VII: Power— The capacity of one social actor to get others to do its will…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POWER: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(extrinsic power…as in control over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within a group).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examples of this…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:\My Pictures\politicalcartoons\bruce-le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227675"/>
            <a:ext cx="4038600" cy="3715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Merton…”Which of the five can I affect? Can I affect Power?”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3581400" cy="46238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(extrinsic power…as in control over others within a group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*Traditional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*Charismatic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*Legal/rational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\\Eskosrv3\staff\cfarrow\My Documents\My Pictures\politicalcartoons\2008-04-dr-martin-luther-king-j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4000"/>
            <a:ext cx="1809456" cy="2468098"/>
          </a:xfrm>
          <a:prstGeom prst="rect">
            <a:avLst/>
          </a:prstGeom>
          <a:noFill/>
        </p:spPr>
      </p:pic>
      <p:pic>
        <p:nvPicPr>
          <p:cNvPr id="1027" name="Picture 3" descr="\\Eskosrv3\staff\cfarrow\My Documents\My Pictures\politicalcartoons\jimmy-carter-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4678" y="3733800"/>
            <a:ext cx="2327148" cy="2286000"/>
          </a:xfrm>
          <a:prstGeom prst="rect">
            <a:avLst/>
          </a:prstGeom>
          <a:noFill/>
        </p:spPr>
      </p:pic>
      <p:pic>
        <p:nvPicPr>
          <p:cNvPr id="1028" name="Picture 4" descr="\\Eskosrv3\staff\cfarrow\My Documents\My Pictures\politicalcartoons\napoleon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3083" y="3810000"/>
            <a:ext cx="2897717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affect…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Culture?</a:t>
            </a:r>
          </a:p>
          <a:p>
            <a:r>
              <a:rPr lang="en-US" sz="4800" b="1" dirty="0" smtClean="0"/>
              <a:t>Social Action?</a:t>
            </a:r>
          </a:p>
          <a:p>
            <a:r>
              <a:rPr lang="en-US" sz="4800" b="1" dirty="0" smtClean="0"/>
              <a:t>Functional Integration?</a:t>
            </a:r>
          </a:p>
          <a:p>
            <a:r>
              <a:rPr lang="en-US" sz="4800" b="1" dirty="0" smtClean="0"/>
              <a:t>Structure?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syllabus…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Nine sections + appendices…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Section I</a:t>
            </a:r>
            <a:r>
              <a:rPr lang="en-US" b="1" dirty="0" smtClean="0"/>
              <a:t>: Me; </a:t>
            </a:r>
            <a:r>
              <a:rPr lang="en-US" b="1" dirty="0" smtClean="0">
                <a:solidFill>
                  <a:srgbClr val="FF0000"/>
                </a:solidFill>
              </a:rPr>
              <a:t>Section II</a:t>
            </a:r>
            <a:r>
              <a:rPr lang="en-US" b="1" dirty="0" smtClean="0"/>
              <a:t>: My Philosophy; </a:t>
            </a:r>
            <a:r>
              <a:rPr lang="en-US" b="1" dirty="0" smtClean="0">
                <a:solidFill>
                  <a:srgbClr val="FF0000"/>
                </a:solidFill>
              </a:rPr>
              <a:t>Section III</a:t>
            </a:r>
            <a:r>
              <a:rPr lang="en-US" b="1" dirty="0" smtClean="0"/>
              <a:t>: How the theory plays out [pragmatism]; </a:t>
            </a:r>
            <a:r>
              <a:rPr lang="en-US" b="1" dirty="0" smtClean="0">
                <a:solidFill>
                  <a:srgbClr val="FF0000"/>
                </a:solidFill>
              </a:rPr>
              <a:t>Section IV</a:t>
            </a:r>
            <a:r>
              <a:rPr lang="en-US" b="1" dirty="0" smtClean="0"/>
              <a:t>: The “typical week”; </a:t>
            </a:r>
            <a:r>
              <a:rPr lang="en-US" b="1" dirty="0" smtClean="0">
                <a:solidFill>
                  <a:srgbClr val="FF0000"/>
                </a:solidFill>
              </a:rPr>
              <a:t>Section V</a:t>
            </a:r>
            <a:r>
              <a:rPr lang="en-US" b="1" dirty="0" smtClean="0"/>
              <a:t>: Grades; </a:t>
            </a:r>
            <a:r>
              <a:rPr lang="en-US" b="1" dirty="0" smtClean="0">
                <a:solidFill>
                  <a:srgbClr val="FF0000"/>
                </a:solidFill>
              </a:rPr>
              <a:t>Section VI</a:t>
            </a:r>
            <a:r>
              <a:rPr lang="en-US" b="1" dirty="0" smtClean="0"/>
              <a:t>: Attendance [last year was top-notch]; </a:t>
            </a:r>
            <a:r>
              <a:rPr lang="en-US" b="1" dirty="0" smtClean="0">
                <a:solidFill>
                  <a:srgbClr val="FF0000"/>
                </a:solidFill>
              </a:rPr>
              <a:t>Section VII</a:t>
            </a:r>
            <a:r>
              <a:rPr lang="en-US" b="1" dirty="0" smtClean="0"/>
              <a:t>: Core overarching model for success; </a:t>
            </a:r>
            <a:r>
              <a:rPr lang="en-US" b="1" dirty="0" smtClean="0">
                <a:solidFill>
                  <a:srgbClr val="FF0000"/>
                </a:solidFill>
              </a:rPr>
              <a:t>Section VIII</a:t>
            </a:r>
            <a:r>
              <a:rPr lang="en-US" b="1" dirty="0" smtClean="0"/>
              <a:t>: Miscellaneous; </a:t>
            </a:r>
            <a:r>
              <a:rPr lang="en-US" b="1" dirty="0" smtClean="0">
                <a:solidFill>
                  <a:srgbClr val="FF0000"/>
                </a:solidFill>
              </a:rPr>
              <a:t>Section IX </a:t>
            </a:r>
            <a:r>
              <a:rPr lang="en-US" b="1" dirty="0" smtClean="0"/>
              <a:t>Conclusions…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Appendices</a:t>
            </a:r>
            <a:r>
              <a:rPr lang="en-US" b="1" dirty="0" smtClean="0"/>
              <a:t>: Merton, Books, 16 habits, etc…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VIII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Miscellaneous…letters of recommendations</a:t>
            </a:r>
          </a:p>
          <a:p>
            <a:r>
              <a:rPr lang="en-US" b="1" i="1" dirty="0"/>
              <a:t>Please never feel like you cannot approach me with a problem or a suggestion.  I keep an open door policy and yet there are certain matters that </a:t>
            </a:r>
            <a:r>
              <a:rPr lang="en-US" b="1" i="1" dirty="0">
                <a:solidFill>
                  <a:srgbClr val="7030A0"/>
                </a:solidFill>
              </a:rPr>
              <a:t>should be dealt with on a one-on-one basis </a:t>
            </a:r>
            <a:r>
              <a:rPr lang="en-US" b="1" i="1" dirty="0"/>
              <a:t>(like your grade). </a:t>
            </a:r>
            <a:r>
              <a:rPr lang="en-US" b="1" i="1" dirty="0">
                <a:solidFill>
                  <a:srgbClr val="C00000"/>
                </a:solidFill>
              </a:rPr>
              <a:t>If you need to see me about your grade or a grade that you received on some task, etc. make sure to do so on an individual basis</a:t>
            </a:r>
            <a:r>
              <a:rPr lang="en-US" b="1" i="1" dirty="0" smtClean="0">
                <a:solidFill>
                  <a:srgbClr val="C00000"/>
                </a:solidFill>
              </a:rPr>
              <a:t>. Know the dynamics at play (aspect of social action)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IX: Education &amp; </a:t>
            </a:r>
            <a:r>
              <a:rPr lang="en-US" dirty="0" smtClean="0"/>
              <a:t>Emotion &amp; The Informed Argument…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“My goal is to remind us that arguing is a good thing—in fact, indispensable. The process can sometimes seem so nasty, petty, and personal. But the harshness literally comes with the territory.  Here is the paradox in Arguing America: The process that makes us so fragile also makes us durable…We need </a:t>
            </a:r>
            <a:r>
              <a:rPr lang="en-US" b="1" i="1" u="sng" dirty="0">
                <a:solidFill>
                  <a:srgbClr val="7030A0"/>
                </a:solidFill>
              </a:rPr>
              <a:t>education</a:t>
            </a:r>
            <a:r>
              <a:rPr lang="en-US" b="1" i="1" dirty="0">
                <a:solidFill>
                  <a:srgbClr val="7030A0"/>
                </a:solidFill>
              </a:rPr>
              <a:t> if we are to argue; but we need </a:t>
            </a:r>
            <a:r>
              <a:rPr lang="en-US" b="1" i="1" u="sng" dirty="0">
                <a:solidFill>
                  <a:srgbClr val="7030A0"/>
                </a:solidFill>
              </a:rPr>
              <a:t>emotion</a:t>
            </a:r>
            <a:r>
              <a:rPr lang="en-US" b="1" i="1" dirty="0">
                <a:solidFill>
                  <a:srgbClr val="7030A0"/>
                </a:solidFill>
              </a:rPr>
              <a:t> if we are to want to.” </a:t>
            </a:r>
            <a:r>
              <a:rPr lang="en-US" dirty="0"/>
              <a:t>Howard Fineman from </a:t>
            </a:r>
            <a:r>
              <a:rPr lang="en-US" b="1" i="1" dirty="0"/>
              <a:t>The Thirteen American 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Appendix I</a:t>
            </a:r>
            <a:r>
              <a:rPr lang="en-US" sz="3600" b="1" dirty="0" smtClean="0"/>
              <a:t>: Merton explained.</a:t>
            </a:r>
          </a:p>
          <a:p>
            <a:r>
              <a:rPr lang="en-US" sz="3600" b="1" dirty="0" smtClean="0"/>
              <a:t>Appendix II: Esko Senior Book Club…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Appendix III</a:t>
            </a:r>
            <a:r>
              <a:rPr lang="en-US" sz="3600" b="1" dirty="0" smtClean="0"/>
              <a:t>: Details on the 16 Habits of the Mind.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Appendix IV</a:t>
            </a:r>
            <a:r>
              <a:rPr lang="en-US" sz="3600" b="1" dirty="0" smtClean="0"/>
              <a:t>: Want to get ahead of the game…List of chapters covered in text.</a:t>
            </a:r>
          </a:p>
          <a:p>
            <a:r>
              <a:rPr lang="en-US" sz="3600" b="1" dirty="0" smtClean="0"/>
              <a:t>Appendix V: Test Appeal forms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Appendix VI: </a:t>
            </a:r>
            <a:r>
              <a:rPr lang="en-US" b="1" dirty="0" smtClean="0"/>
              <a:t>Topics covered in past Press Conference Tuesdays</a:t>
            </a:r>
          </a:p>
          <a:p>
            <a:r>
              <a:rPr lang="en-US" b="1" dirty="0" smtClean="0"/>
              <a:t>Appendix VII: Rules for Roundtable Discussions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Appendix VIII</a:t>
            </a:r>
            <a:r>
              <a:rPr lang="en-US" b="1" dirty="0" smtClean="0"/>
              <a:t>: EPI Assignment</a:t>
            </a:r>
          </a:p>
          <a:p>
            <a:r>
              <a:rPr lang="en-US" b="1" dirty="0" smtClean="0"/>
              <a:t>Appendix IX: List of recent CORE-Values related to Esko graduates.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I: Read it but here’s a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Me….</a:t>
            </a:r>
            <a:endParaRPr lang="en-US" dirty="0"/>
          </a:p>
        </p:txBody>
      </p:sp>
      <p:pic>
        <p:nvPicPr>
          <p:cNvPr id="1026" name="Picture 2" descr="H:\My Pictures\politicalcartoons\DSC06003-7551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5255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I…</a:t>
            </a:r>
            <a:r>
              <a:rPr lang="en-US" sz="3200" dirty="0" smtClean="0"/>
              <a:t>”</a:t>
            </a:r>
            <a:r>
              <a:rPr lang="en-US" sz="3200" dirty="0" smtClean="0">
                <a:solidFill>
                  <a:srgbClr val="FFFF00"/>
                </a:solidFill>
              </a:rPr>
              <a:t>The bike is the best machine ever invented.” A. Einstein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267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Well enuff edjuekated…</a:t>
            </a:r>
          </a:p>
          <a:p>
            <a:r>
              <a:rPr lang="en-US" sz="3200" b="1" dirty="0" smtClean="0"/>
              <a:t>Tryin’ to live by the 16 habits…see </a:t>
            </a:r>
            <a:r>
              <a:rPr lang="en-US" sz="2600" b="1" i="1" dirty="0" smtClean="0"/>
              <a:t>appendix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Tryin’ </a:t>
            </a:r>
            <a:r>
              <a:rPr lang="en-US" sz="3200" b="1" dirty="0" smtClean="0"/>
              <a:t>to stay relevant &amp; current, even though I am often confused…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I am fired up </a:t>
            </a:r>
            <a:r>
              <a:rPr lang="en-US" sz="3200" b="1" dirty="0" smtClean="0"/>
              <a:t>and I think you can learn from me…and I from you… ??????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:\My Pictures\politicalcartoons\einstein-on-bik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876800" y="1524731"/>
            <a:ext cx="3219450" cy="4603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II: My emerging philosophy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52800" cy="4952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I greatly value </a:t>
            </a:r>
            <a:r>
              <a:rPr lang="en-US" b="1" dirty="0" smtClean="0">
                <a:solidFill>
                  <a:srgbClr val="FF0000"/>
                </a:solidFill>
              </a:rPr>
              <a:t>individuality, adventure, and social discourse</a:t>
            </a:r>
            <a:r>
              <a:rPr lang="en-US" b="1" dirty="0" smtClean="0"/>
              <a:t>…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 have never felt the need for some kind of external force to compel me to learn or to seek answers…I have a hungry mind…and so do YOU…this I believe…</a:t>
            </a:r>
            <a:r>
              <a:rPr lang="en-US" b="1" dirty="0" smtClean="0">
                <a:solidFill>
                  <a:srgbClr val="FF0000"/>
                </a:solidFill>
              </a:rPr>
              <a:t>a core belief…????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:\My Pictures\politicalcartoons\Professional_Fulfillmen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371042"/>
            <a:ext cx="5257800" cy="5277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II cont. : Philosophy of Education…read it, but here a sum.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Philosophy</a:t>
            </a:r>
            <a:r>
              <a:rPr lang="en-US" b="1" dirty="0" smtClean="0"/>
              <a:t>: The underlying </a:t>
            </a:r>
            <a:r>
              <a:rPr lang="en-US" b="1" i="1" dirty="0" smtClean="0"/>
              <a:t>truths</a:t>
            </a:r>
            <a:r>
              <a:rPr lang="en-US" b="1" dirty="0" smtClean="0"/>
              <a:t> or principles from which I approach my life…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Knowledge</a:t>
            </a:r>
            <a:r>
              <a:rPr lang="en-US" b="1" dirty="0" smtClean="0"/>
              <a:t> and the continual acquisition of knowledge is a worthy endeavor…</a:t>
            </a:r>
          </a:p>
          <a:p>
            <a:r>
              <a:rPr lang="en-US" b="1" dirty="0" smtClean="0"/>
              <a:t>The world is incredibly complex and thus most information available is </a:t>
            </a:r>
            <a:r>
              <a:rPr lang="en-US" b="1" dirty="0" smtClean="0">
                <a:solidFill>
                  <a:srgbClr val="FF0000"/>
                </a:solidFill>
              </a:rPr>
              <a:t>biased and subjective…</a:t>
            </a:r>
            <a:r>
              <a:rPr lang="en-US" b="1" dirty="0" smtClean="0"/>
              <a:t>this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is not a bad thing…and is especially true in the social sciences.</a:t>
            </a:r>
          </a:p>
          <a:p>
            <a:r>
              <a:rPr lang="en-US" b="1" dirty="0" smtClean="0"/>
              <a:t>Question????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 Continued: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0180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Knowledge: </a:t>
            </a:r>
            <a:r>
              <a:rPr lang="en-US" b="1" i="1" dirty="0" smtClean="0"/>
              <a:t>“learning” is a highly personal matter, my job as “teacher” is to make the case for the importance for focusing your attention in a “meaningful” way or in essence to promote “learning” about “my” subject, which in this situation is exposing you to the basics of our political system(s).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7030A0"/>
                </a:solidFill>
              </a:rPr>
              <a:t>Now</a:t>
            </a:r>
            <a:r>
              <a:rPr lang="en-US" b="1" dirty="0" smtClean="0"/>
              <a:t> the question becomes: </a:t>
            </a:r>
            <a:r>
              <a:rPr lang="en-US" b="1" i="1" dirty="0" smtClean="0">
                <a:solidFill>
                  <a:srgbClr val="7030A0"/>
                </a:solidFill>
              </a:rPr>
              <a:t>How one knows when one has indeed “learned?”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Now</a:t>
            </a:r>
            <a:r>
              <a:rPr lang="en-US" sz="4000" b="1" dirty="0" smtClean="0"/>
              <a:t> the question becomes: </a:t>
            </a:r>
            <a:r>
              <a:rPr lang="en-US" sz="4000" b="1" i="1" dirty="0" smtClean="0">
                <a:solidFill>
                  <a:srgbClr val="7030A0"/>
                </a:solidFill>
              </a:rPr>
              <a:t>How does one know when one has indeed “learned?”</a:t>
            </a:r>
          </a:p>
          <a:p>
            <a:pPr lvl="1"/>
            <a:r>
              <a:rPr lang="en-US" sz="3600" b="1" i="1" dirty="0" smtClean="0">
                <a:solidFill>
                  <a:srgbClr val="0070C0"/>
                </a:solidFill>
              </a:rPr>
              <a:t>Given the fact that we live in a society and formalized education is a social construct…a learned individual by definition needs to demonstrate his or her learning to others…hence the justification for “</a:t>
            </a:r>
            <a:r>
              <a:rPr lang="en-US" sz="3600" b="1" i="1" u="sng" dirty="0" smtClean="0">
                <a:solidFill>
                  <a:srgbClr val="0070C0"/>
                </a:solidFill>
              </a:rPr>
              <a:t>grades</a:t>
            </a:r>
            <a:r>
              <a:rPr lang="en-US" sz="3600" b="1" i="1" dirty="0" smtClean="0">
                <a:solidFill>
                  <a:srgbClr val="0070C0"/>
                </a:solidFill>
              </a:rPr>
              <a:t>.” More on this…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…to 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Teacher as imperfect manager</a:t>
            </a:r>
            <a:r>
              <a:rPr lang="en-US" b="1" dirty="0" smtClean="0"/>
              <a:t>…</a:t>
            </a:r>
            <a:r>
              <a:rPr lang="en-US" b="1" i="1" dirty="0" smtClean="0">
                <a:solidFill>
                  <a:srgbClr val="C00000"/>
                </a:solidFill>
              </a:rPr>
              <a:t>Would I hire this guy?</a:t>
            </a:r>
          </a:p>
          <a:p>
            <a:r>
              <a:rPr lang="en-US" b="1" dirty="0" smtClean="0"/>
              <a:t>I am NOT here to promote my world view, although I will offer my opinions while also inviting you to both challenge and inform me of your opinions…the idea is to increased ones ability to make the INFORMED DECISION </a:t>
            </a:r>
            <a:r>
              <a:rPr lang="en-US" b="1" i="1" dirty="0" smtClean="0">
                <a:solidFill>
                  <a:srgbClr val="0070C0"/>
                </a:solidFill>
              </a:rPr>
              <a:t>through structured and positive intellectual discourse</a:t>
            </a:r>
            <a:r>
              <a:rPr lang="en-US" b="1" dirty="0" smtClean="0"/>
              <a:t>…</a:t>
            </a:r>
            <a:r>
              <a:rPr lang="en-US" sz="2800" b="1" dirty="0" smtClean="0"/>
              <a:t>(see Appendix VII)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607</TotalTime>
  <Words>1360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Welcome… To American Government  </vt:lpstr>
      <vt:lpstr>Structure of the syllabus…</vt:lpstr>
      <vt:lpstr>Section I: Read it but here’s a summary…</vt:lpstr>
      <vt:lpstr>Part I…”The bike is the best machine ever invented.” A. Einstein</vt:lpstr>
      <vt:lpstr>Sec. II: My emerging philosophy</vt:lpstr>
      <vt:lpstr>Sec. II cont. : Philosophy of Education…read it, but here a sum.</vt:lpstr>
      <vt:lpstr>Section II Continued: Philosophy </vt:lpstr>
      <vt:lpstr>Section II Continued…</vt:lpstr>
      <vt:lpstr>Part III: …to pragmatism</vt:lpstr>
      <vt:lpstr>Read the syllabus: Part III </vt:lpstr>
      <vt:lpstr>Disclaimer…Beware of the Ideologue!!!!</vt:lpstr>
      <vt:lpstr>Part IV: How it plays out…Everyday</vt:lpstr>
      <vt:lpstr>Part IV (cont.): How it typically works in a given week. </vt:lpstr>
      <vt:lpstr>Part V: Grading: Read it if you are a grade freak………</vt:lpstr>
      <vt:lpstr>Part VI: Attendance, etc.</vt:lpstr>
      <vt:lpstr>Section VII: “Merton drives me…”</vt:lpstr>
      <vt:lpstr>Part VII: Power— The capacity of one social actor to get others to do its will…</vt:lpstr>
      <vt:lpstr>Merton…”Which of the five can I affect? Can I affect Power?”</vt:lpstr>
      <vt:lpstr>Can I affect…</vt:lpstr>
      <vt:lpstr>Part VIII </vt:lpstr>
      <vt:lpstr>Part IX: Education &amp; Emotion &amp; The Informed Argument…</vt:lpstr>
      <vt:lpstr>Appendices….</vt:lpstr>
      <vt:lpstr>Appendices continued…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cfarrow</dc:creator>
  <cp:lastModifiedBy>cfarrow</cp:lastModifiedBy>
  <cp:revision>67</cp:revision>
  <dcterms:created xsi:type="dcterms:W3CDTF">2009-06-03T17:02:51Z</dcterms:created>
  <dcterms:modified xsi:type="dcterms:W3CDTF">2009-09-03T14:33:16Z</dcterms:modified>
</cp:coreProperties>
</file>